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70" r:id="rId4"/>
    <p:sldId id="279" r:id="rId5"/>
    <p:sldId id="284" r:id="rId6"/>
    <p:sldId id="280" r:id="rId7"/>
    <p:sldId id="281" r:id="rId8"/>
    <p:sldId id="282" r:id="rId9"/>
    <p:sldId id="283" r:id="rId10"/>
    <p:sldId id="257" r:id="rId11"/>
    <p:sldId id="258" r:id="rId12"/>
    <p:sldId id="259" r:id="rId13"/>
    <p:sldId id="260" r:id="rId14"/>
    <p:sldId id="276" r:id="rId15"/>
    <p:sldId id="261" r:id="rId16"/>
    <p:sldId id="262" r:id="rId17"/>
    <p:sldId id="263" r:id="rId18"/>
    <p:sldId id="265" r:id="rId19"/>
    <p:sldId id="266" r:id="rId20"/>
    <p:sldId id="267" r:id="rId21"/>
    <p:sldId id="268" r:id="rId22"/>
    <p:sldId id="269" r:id="rId23"/>
    <p:sldId id="275" r:id="rId24"/>
  </p:sldIdLst>
  <p:sldSz cx="14630400" cy="8229600"/>
  <p:notesSz cx="8229600" cy="14630400"/>
  <p:embeddedFontLst>
    <p:embeddedFont>
      <p:font typeface="Roboto Light" panose="02000000000000000000" pitchFamily="2" charset="0"/>
      <p:regular r:id="rId26"/>
      <p: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Poppins Light" panose="00000400000000000000" pitchFamily="2" charset="0"/>
      <p:regular r:id="rId30"/>
      <p:italic r:id="rId31"/>
    </p:embeddedFont>
    <p:embeddedFont>
      <p:font typeface="나눔스퀘어" panose="020B0600000101010101" pitchFamily="50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6" autoAdjust="0"/>
    <p:restoredTop sz="85571" autoAdjust="0"/>
  </p:normalViewPr>
  <p:slideViewPr>
    <p:cSldViewPr snapToGrid="0" snapToObjects="1">
      <p:cViewPr varScale="1">
        <p:scale>
          <a:sx n="81" d="100"/>
          <a:sy n="81" d="100"/>
        </p:scale>
        <p:origin x="10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94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13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15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16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17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18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19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20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21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22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3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4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6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78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7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233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8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904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10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11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나눔스퀘어" panose="020B0600000101010101" pitchFamily="50" charset="-127"/>
              </a:rPr>
              <a:t>https://www.yna.co.kr/view/AKR20250508005551091</a:t>
            </a:r>
            <a:endParaRPr lang="en-US" dirty="0">
              <a:latin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나눔스퀘어" panose="020B0600000101010101" pitchFamily="50" charset="-127"/>
              </a:rPr>
              <a:t>12</a:t>
            </a:fld>
            <a:endParaRPr 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nspark.ai/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otebooklm.google.com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hyperlink" Target="https://url.kr/q9xft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tebooklm.google.com/notebook/37ae9d7b-c59b-4277-8f52-d6014e2c91a3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79469" y="3054429"/>
            <a:ext cx="872672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[Shift+AI] 업무 생산성 향상을 </a:t>
            </a:r>
            <a:r>
              <a:rPr lang="en-US" sz="4450" dirty="0" err="1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위한</a:t>
            </a: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 </a:t>
            </a:r>
            <a:endParaRPr lang="en-US" sz="4450" dirty="0" smtClean="0">
              <a:solidFill>
                <a:srgbClr val="F2F2F3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anose="00000400000000000000" pitchFamily="2" charset="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AI </a:t>
            </a: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AGENT 활용법</a:t>
            </a:r>
            <a:endParaRPr lang="en-US" sz="4450" dirty="0">
              <a:latin typeface="나눔스퀘어" panose="020B0600000101010101" pitchFamily="50" charset="-127"/>
              <a:cs typeface="Poppins Light" panose="000004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503369" y="53805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Intro : AI Agent 개념과 최신 트렌드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187894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140억 달러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80716" y="3219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기업가치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710108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약 19조원으로 평가됨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0084" y="2187894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60%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00730" y="3219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성장률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0084" y="3710108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’24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년 </a:t>
            </a: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1</a:t>
            </a:r>
            <a:r>
              <a:rPr lang="en-US" sz="17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년간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급속 성장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4786551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1000만+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280190" y="5808463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월간 사용자</a:t>
            </a:r>
            <a:endParaRPr lang="en-US" sz="22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0190" y="6411322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활성 사용자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00084" y="4786551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4억+</a:t>
            </a:r>
            <a:endParaRPr lang="en-US" sz="5850" dirty="0"/>
          </a:p>
        </p:txBody>
      </p:sp>
      <p:sp>
        <p:nvSpPr>
          <p:cNvPr id="15" name="Text 12"/>
          <p:cNvSpPr/>
          <p:nvPr/>
        </p:nvSpPr>
        <p:spPr>
          <a:xfrm>
            <a:off x="10600730" y="5818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월간 검색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0084" y="6308765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매달 검색 쿼리 수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6996" y="4980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검색 패러다임의 변화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35348"/>
            <a:ext cx="1134070" cy="28039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0621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기존 검색 (Google)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55258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키워드 입력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305157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링크 나열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54674" y="355056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기계적 결과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154674" y="404955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여러 번 클릭 필요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90" y="4639270"/>
            <a:ext cx="1134070" cy="280392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4373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AI 검색 (Perplexity)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34373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자연어 질문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3437374" y="585549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요약된 답변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3437374" y="635448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지능적 분석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3437374" y="68534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즉시 답변 제공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608" y="285375"/>
            <a:ext cx="6268325" cy="7659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312" y="902658"/>
            <a:ext cx="6778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Apple도 인정한 검색의 변화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13473" y="220674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"AI를 활용한 검색이 기존 검색 엔진을 대체할 것"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173312" y="1951599"/>
            <a:ext cx="30480" cy="873204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513473" y="3335105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"지난달 사파리의 검색량이 처음으로 감소했다"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173312" y="3079954"/>
            <a:ext cx="30480" cy="873204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8" name="Text 5"/>
          <p:cNvSpPr/>
          <p:nvPr/>
        </p:nvSpPr>
        <p:spPr>
          <a:xfrm>
            <a:off x="6173312" y="42083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- 에디 큐, Apple 부사장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73312" y="4826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검색의 새로운 시대가 도래하고 있습니다!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18818" y="621863"/>
            <a:ext cx="7756882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사용해본 적 있나요</a:t>
            </a:r>
            <a:r>
              <a:rPr lang="en-US" altLang="ko-KR" sz="440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?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18" y="1666042"/>
            <a:ext cx="564356" cy="5643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8818" y="2512576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NotebookLM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18818" y="3000613"/>
            <a:ext cx="36406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구글 생태계 의 RAG 확장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18818" y="3497104"/>
            <a:ext cx="36406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팟캐스트 변환 기능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18818" y="3993594"/>
            <a:ext cx="36406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자료 </a:t>
            </a:r>
            <a:r>
              <a:rPr lang="en-US" sz="17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서치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689" y="3711416"/>
            <a:ext cx="564356" cy="5643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41689" y="455795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GenSpark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941689" y="5045987"/>
            <a:ext cx="36406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슈퍼 Agents를 표방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4941689" y="5542478"/>
            <a:ext cx="36406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정리하여 PPT 생성, EXCEL 분석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4941689" y="6038968"/>
            <a:ext cx="36406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18" y="4919067"/>
            <a:ext cx="564356" cy="56435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18818" y="57656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Felo AI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18818" y="6253639"/>
            <a:ext cx="36406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다국어 특화 서비스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18818" y="6750129"/>
            <a:ext cx="36406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2억 개 논문 데이터베이스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018818" y="7246620"/>
            <a:ext cx="36406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용도 별 변환 사용</a:t>
            </a:r>
            <a:endParaRPr lang="en-US" sz="1750" dirty="0"/>
          </a:p>
        </p:txBody>
      </p:sp>
      <p:pic>
        <p:nvPicPr>
          <p:cNvPr id="19" name="Picture 18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560" y="1885112"/>
            <a:ext cx="4906908" cy="2871063"/>
          </a:xfrm>
          <a:prstGeom prst="rect">
            <a:avLst/>
          </a:prstGeom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4560" y="5105409"/>
            <a:ext cx="4827211" cy="2353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818" y="621863"/>
            <a:ext cx="7756882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실행 해볼까요</a:t>
            </a:r>
            <a:r>
              <a:rPr lang="en-US" altLang="ko-KR" sz="44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?</a:t>
            </a:r>
            <a:endParaRPr lang="en-US" sz="4400" dirty="0"/>
          </a:p>
        </p:txBody>
      </p:sp>
      <p:sp>
        <p:nvSpPr>
          <p:cNvPr id="3" name="Text 0"/>
          <p:cNvSpPr/>
          <p:nvPr/>
        </p:nvSpPr>
        <p:spPr>
          <a:xfrm>
            <a:off x="2085618" y="2341805"/>
            <a:ext cx="10751608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742950" indent="-742950" algn="l">
              <a:lnSpc>
                <a:spcPts val="5550"/>
              </a:lnSpc>
              <a:buAutoNum type="arabicPeriod"/>
            </a:pPr>
            <a:r>
              <a:rPr lang="en-US" altLang="ko-KR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Agent</a:t>
            </a:r>
            <a:r>
              <a:rPr lang="ko-KR" altLang="en-US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에 대한 문서를  </a:t>
            </a:r>
            <a:r>
              <a:rPr lang="en-US" altLang="ko-KR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Perplexity</a:t>
            </a:r>
            <a:r>
              <a:rPr lang="ko-KR" altLang="en-US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로 검색</a:t>
            </a:r>
            <a:endParaRPr lang="en-US" altLang="ko-KR" sz="3600" dirty="0" smtClean="0">
              <a:solidFill>
                <a:srgbClr val="F2F2F3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  <a:p>
            <a:pPr marL="742950" indent="-742950" algn="l">
              <a:lnSpc>
                <a:spcPts val="5550"/>
              </a:lnSpc>
              <a:buAutoNum type="arabicPeriod"/>
            </a:pPr>
            <a:endParaRPr lang="en-US" sz="3600" dirty="0">
              <a:solidFill>
                <a:srgbClr val="F2F2F3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  <a:p>
            <a:pPr marL="742950" indent="-742950" algn="l">
              <a:lnSpc>
                <a:spcPts val="5550"/>
              </a:lnSpc>
              <a:buAutoNum type="arabicPeriod"/>
            </a:pPr>
            <a:r>
              <a:rPr lang="en-US" sz="3600" dirty="0" err="1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NotebookLM</a:t>
            </a:r>
            <a:r>
              <a:rPr lang="ko-KR" altLang="en-US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으로 팟캐스트를 만들고</a:t>
            </a:r>
            <a:r>
              <a:rPr lang="en-US" altLang="ko-KR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,</a:t>
            </a:r>
          </a:p>
          <a:p>
            <a:pPr marL="742950" indent="-742950" algn="l">
              <a:lnSpc>
                <a:spcPts val="5550"/>
              </a:lnSpc>
              <a:buAutoNum type="arabicPeriod"/>
            </a:pPr>
            <a:endParaRPr lang="en-US" altLang="ko-KR" sz="3600" dirty="0">
              <a:solidFill>
                <a:srgbClr val="F2F2F3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  <a:p>
            <a:pPr marL="742950" indent="-742950" algn="l">
              <a:lnSpc>
                <a:spcPts val="5550"/>
              </a:lnSpc>
              <a:buAutoNum type="arabicPeriod"/>
            </a:pPr>
            <a:r>
              <a:rPr lang="ko-KR" altLang="en-US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마인드 맵으로 확장하여</a:t>
            </a:r>
            <a:r>
              <a:rPr lang="en-US" altLang="ko-KR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, </a:t>
            </a:r>
            <a:r>
              <a:rPr lang="ko-KR" altLang="en-US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사전 학습합니다</a:t>
            </a:r>
            <a:r>
              <a:rPr lang="en-US" altLang="ko-KR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919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17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바이브 코딩의 등장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0482"/>
            <a:ext cx="6244709" cy="37467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9682" y="2765822"/>
            <a:ext cx="65125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"그냥 바이브(느낌)에 완전히 몸을 맡기고, </a:t>
            </a:r>
            <a:endParaRPr lang="en-US" sz="175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발전을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즐기면서, 코드가 있다는 사실조차 잊어버리는 방식"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599521" y="2765822"/>
            <a:ext cx="30480" cy="725805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7599521" y="43524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- 안드레 카파시 (OpenAI 공동창립자, Tesla 전 AI 리더)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9193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코딩에서 제품 기획으로 개발자 역할이 근본적으로 변화하고 있습니다.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26927"/>
            <a:ext cx="6203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바이브 코딩의 혁신적 영향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797779" y="2762181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25%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415298" y="3681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Y Combinator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15298" y="4190910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’24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년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,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미국 </a:t>
            </a: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스타트업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중 AI 코딩 활용 비율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16042" y="5781290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$38,000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3423212" y="6654496"/>
            <a:ext cx="62834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Pieter Levels: 3시간 프로토타입 → 10일 만에 수익 창출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711" y="2643896"/>
            <a:ext cx="5839640" cy="32294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562710" y="5970837"/>
            <a:ext cx="1749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Spoqa Han Sans"/>
                <a:ea typeface="나눔스퀘어" panose="020B0600000101010101" pitchFamily="50" charset="-127"/>
              </a:rPr>
              <a:t>출처 </a:t>
            </a:r>
            <a:r>
              <a:rPr lang="en-US" altLang="ko-KR" sz="1400" dirty="0">
                <a:solidFill>
                  <a:schemeClr val="bg1"/>
                </a:solidFill>
                <a:latin typeface="Spoqa Han Sans"/>
                <a:ea typeface="나눔스퀘어" panose="020B0600000101010101" pitchFamily="50" charset="-127"/>
              </a:rPr>
              <a:t>: Lex </a:t>
            </a:r>
            <a:r>
              <a:rPr lang="en-US" altLang="ko-KR" sz="1400" dirty="0" err="1">
                <a:solidFill>
                  <a:schemeClr val="bg1"/>
                </a:solidFill>
                <a:latin typeface="Spoqa Han Sans"/>
                <a:ea typeface="나눔스퀘어" panose="020B0600000101010101" pitchFamily="50" charset="-127"/>
              </a:rPr>
              <a:t>Fridman</a:t>
            </a:r>
            <a:endParaRPr lang="ko-KR" altLang="en-US" sz="1400" dirty="0">
              <a:solidFill>
                <a:schemeClr val="bg1"/>
              </a:solidFill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64907" y="1294413"/>
            <a:ext cx="56822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바이브 코딩 핵심 도구들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64907" y="2427922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8535" y="2654737"/>
            <a:ext cx="49137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Rules Setting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8535" y="314515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Agent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를 제어하기 위한 명확한 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Rule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을 셋팅하여 최적화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505068" y="3958828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958696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Partial Tasks 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958696" y="467606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조각조각으로 세분화된 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Tasks 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정의 및 검토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845349" y="5489734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298977" y="5716548"/>
            <a:ext cx="3377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MCP, Code Base, Docs</a:t>
            </a:r>
            <a:endParaRPr lang="en-US" sz="22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298977" y="6206966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코드 베이스 및 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Docs Embedding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통한 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Agent 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역량 극대화</a:t>
            </a:r>
            <a:endParaRPr lang="en-US" sz="175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33143"/>
          <a:stretch/>
        </p:blipFill>
        <p:spPr>
          <a:xfrm>
            <a:off x="8721327" y="679160"/>
            <a:ext cx="5248078" cy="6725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6735" y="429578"/>
            <a:ext cx="3905964" cy="488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Cursor AI 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6735" y="1152168"/>
            <a:ext cx="3905964" cy="488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- AI 페어 프로그래밍</a:t>
            </a:r>
            <a:endParaRPr lang="en-US" sz="3050" dirty="0"/>
          </a:p>
        </p:txBody>
      </p:sp>
      <p:sp>
        <p:nvSpPr>
          <p:cNvPr id="6" name="Shape 3"/>
          <p:cNvSpPr/>
          <p:nvPr/>
        </p:nvSpPr>
        <p:spPr>
          <a:xfrm>
            <a:off x="855494" y="2288536"/>
            <a:ext cx="8050530" cy="1258967"/>
          </a:xfrm>
          <a:prstGeom prst="roundRect">
            <a:avLst>
              <a:gd name="adj" fmla="val 52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9324" y="2452366"/>
            <a:ext cx="1952982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Rules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019324" y="2790146"/>
            <a:ext cx="772287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.mdc </a:t>
            </a:r>
            <a:r>
              <a:rPr lang="ko-KR" altLang="en-US" sz="1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파일로 명확한 규칙을 단위별로 만들어서 지정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019324" y="3133760"/>
            <a:ext cx="772287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Always, Manual</a:t>
            </a:r>
            <a:r>
              <a:rPr lang="ko-KR" altLang="en-US" sz="1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지정 가능하여</a:t>
            </a:r>
            <a:r>
              <a:rPr lang="en-US" altLang="ko-KR" sz="1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지시에서 </a:t>
            </a:r>
            <a:r>
              <a:rPr lang="en-US" altLang="ko-KR" sz="1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@Rule</a:t>
            </a:r>
            <a:r>
              <a:rPr lang="ko-KR" altLang="en-US" sz="1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발동할 수 있음</a:t>
            </a:r>
            <a:endParaRPr lang="en-US" sz="12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256783" y="3769025"/>
            <a:ext cx="8050530" cy="1258967"/>
            <a:chOff x="546735" y="3715583"/>
            <a:chExt cx="8050530" cy="1258967"/>
          </a:xfrm>
        </p:grpSpPr>
        <p:sp>
          <p:nvSpPr>
            <p:cNvPr id="10" name="Shape 7"/>
            <p:cNvSpPr/>
            <p:nvPr/>
          </p:nvSpPr>
          <p:spPr>
            <a:xfrm>
              <a:off x="546735" y="3715583"/>
              <a:ext cx="8050530" cy="1258967"/>
            </a:xfrm>
            <a:prstGeom prst="roundRect">
              <a:avLst>
                <a:gd name="adj" fmla="val 5212"/>
              </a:avLst>
            </a:prstGeom>
            <a:solidFill>
              <a:srgbClr val="3D3D42"/>
            </a:solidFill>
            <a:ln w="7620">
              <a:solidFill>
                <a:srgbClr val="56565B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710565" y="3879413"/>
              <a:ext cx="1952982" cy="2440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900"/>
                </a:lnSpc>
              </a:pPr>
              <a:r>
                <a:rPr lang="en-US" sz="1500" b="1" dirty="0" smtClean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oppins Light" pitchFamily="34" charset="-120"/>
                </a:rPr>
                <a:t>Agent (</a:t>
              </a:r>
              <a:r>
                <a:rPr lang="en-US" sz="1500" b="1" dirty="0" err="1" smtClean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oppins Light" pitchFamily="34" charset="-120"/>
                </a:rPr>
                <a:t>Cmd+I</a:t>
              </a:r>
              <a:r>
                <a:rPr lang="en-US" sz="1500" b="1" dirty="0" smtClean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oppins Light" pitchFamily="34" charset="-120"/>
                </a:rPr>
                <a:t>)</a:t>
              </a:r>
              <a:endParaRPr lang="en-US" sz="15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710565" y="4217194"/>
              <a:ext cx="7722870" cy="2499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ko-KR" altLang="en-US" sz="1200" dirty="0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지시에 따라 </a:t>
              </a:r>
              <a:r>
                <a:rPr lang="en-US" sz="1200" dirty="0" err="1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복잡한</a:t>
              </a:r>
              <a:r>
                <a:rPr lang="en-US" sz="1200" dirty="0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 </a:t>
              </a:r>
              <a:r>
                <a:rPr lang="en-US" sz="1200" dirty="0" err="1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코드</a:t>
              </a:r>
              <a:r>
                <a:rPr lang="ko-KR" altLang="en-US" sz="1200" dirty="0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를 직접 변경</a:t>
              </a:r>
              <a:endParaRPr lang="en-US" sz="12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710565" y="4560808"/>
              <a:ext cx="7722870" cy="2499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AI 페어 프로그래머</a:t>
              </a:r>
              <a:endParaRPr lang="en-US" sz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89340" y="5249514"/>
            <a:ext cx="8050530" cy="1258967"/>
            <a:chOff x="546735" y="5130760"/>
            <a:chExt cx="8050530" cy="1258967"/>
          </a:xfrm>
        </p:grpSpPr>
        <p:sp>
          <p:nvSpPr>
            <p:cNvPr id="14" name="Shape 11"/>
            <p:cNvSpPr/>
            <p:nvPr/>
          </p:nvSpPr>
          <p:spPr>
            <a:xfrm>
              <a:off x="546735" y="5130760"/>
              <a:ext cx="8050530" cy="1258967"/>
            </a:xfrm>
            <a:prstGeom prst="roundRect">
              <a:avLst>
                <a:gd name="adj" fmla="val 5212"/>
              </a:avLst>
            </a:prstGeom>
            <a:solidFill>
              <a:srgbClr val="3D3D42"/>
            </a:solidFill>
            <a:ln w="7620">
              <a:solidFill>
                <a:srgbClr val="56565B"/>
              </a:solidFill>
              <a:prstDash val="solid"/>
            </a:ln>
          </p:spPr>
        </p:sp>
        <p:sp>
          <p:nvSpPr>
            <p:cNvPr id="15" name="Text 12"/>
            <p:cNvSpPr/>
            <p:nvPr/>
          </p:nvSpPr>
          <p:spPr>
            <a:xfrm>
              <a:off x="710565" y="5294590"/>
              <a:ext cx="1952982" cy="2440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900"/>
                </a:lnSpc>
              </a:pPr>
              <a:r>
                <a:rPr lang="en-US" sz="1500" b="1" dirty="0" err="1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oppins Light" pitchFamily="34" charset="-120"/>
                </a:rPr>
                <a:t>Cmd</a:t>
              </a:r>
              <a:r>
                <a:rPr lang="en-US" sz="1500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oppins Light" pitchFamily="34" charset="-120"/>
                </a:rPr>
                <a:t>-K (</a:t>
              </a:r>
              <a:r>
                <a:rPr lang="en-US" sz="1500" b="1" dirty="0" err="1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oppins Light" pitchFamily="34" charset="-120"/>
                </a:rPr>
                <a:t>ctrl+k</a:t>
              </a:r>
              <a:r>
                <a:rPr lang="en-US" sz="1500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oppins Light" pitchFamily="34" charset="-120"/>
                </a:rPr>
                <a:t>)</a:t>
              </a:r>
            </a:p>
          </p:txBody>
        </p:sp>
        <p:sp>
          <p:nvSpPr>
            <p:cNvPr id="16" name="Text 13"/>
            <p:cNvSpPr/>
            <p:nvPr/>
          </p:nvSpPr>
          <p:spPr>
            <a:xfrm>
              <a:off x="710565" y="5632371"/>
              <a:ext cx="7722870" cy="2499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ko-KR" altLang="en-US" sz="1200" dirty="0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원하는 범위를 블록 지정하여 편집</a:t>
              </a:r>
              <a:endParaRPr lang="en-US" sz="12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710565" y="5975985"/>
              <a:ext cx="7722870" cy="2499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ko-KR" altLang="en-US" sz="1200" dirty="0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인라인으로 즉각 편집을 진행하여 </a:t>
              </a:r>
              <a:r>
                <a:rPr lang="en-US" sz="1200" dirty="0" err="1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작업</a:t>
              </a:r>
              <a:r>
                <a:rPr lang="ko-KR" altLang="en-US" sz="1200" dirty="0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의 전반적</a:t>
              </a:r>
              <a:r>
                <a:rPr lang="en-US" sz="1200" dirty="0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 </a:t>
              </a:r>
              <a:r>
                <a:rPr lang="en-US" sz="1200" dirty="0" err="1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흐름</a:t>
              </a:r>
              <a:r>
                <a:rPr lang="en-US" sz="1200" dirty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 </a:t>
              </a:r>
              <a:r>
                <a:rPr lang="en-US" sz="1200" dirty="0" err="1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유지</a:t>
              </a:r>
              <a:r>
                <a:rPr lang="ko-KR" altLang="en-US" sz="1200" dirty="0" smtClean="0">
                  <a:solidFill>
                    <a:srgbClr val="E5E0D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Roboto Light" pitchFamily="34" charset="-120"/>
                </a:rPr>
                <a:t>에 유리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0145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Claude Code </a:t>
            </a: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- 터미널 기반 AI 어시스턴트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Anthropic 출시 (2025년 2월 24일)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터미널 기반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2385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IDE에 국한되지 않는 유연한 실행 환경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662958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MCP 지원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84238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다양한 데이터 연동 시스템 활용 가능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662958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코드베이스 이해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949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함수부터 모듈까지 전체 구조 파악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922526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자연어 협업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9495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마치 협업 엔지니어처럼 코드 이해 및 수정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922526"/>
            <a:ext cx="339328" cy="424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996" y="4980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반갑습니다</a:t>
            </a:r>
            <a:r>
              <a:rPr lang="en-US" altLang="ko-KR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, </a:t>
            </a: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일하는 </a:t>
            </a:r>
            <a:r>
              <a:rPr lang="en-US" altLang="ko-KR" sz="4450" dirty="0" err="1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ai</a:t>
            </a: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입니다</a:t>
            </a:r>
            <a:endParaRPr lang="en-US" sz="44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655998"/>
            <a:ext cx="7422356" cy="3291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290255"/>
            <a:ext cx="7648576" cy="3056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656" y="1206814"/>
            <a:ext cx="6471048" cy="627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6917" y="1112552"/>
            <a:ext cx="68609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Lovable - AI 노코드 웹 빌더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097848" y="29115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프롬프트 기반 앱 </a:t>
            </a:r>
            <a:r>
              <a:rPr lang="en-US" sz="20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생성</a:t>
            </a:r>
            <a:r>
              <a:rPr lang="en-US" sz="2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/ </a:t>
            </a:r>
            <a:r>
              <a:rPr lang="ko-KR" altLang="en-US" sz="2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디자인 최적화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848" y="33537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Supabase 완벽 통합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848" y="37959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실시간 코드 편집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97848" y="42381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GitHub 연동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2224148"/>
            <a:ext cx="7363414" cy="4753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701" y="365165"/>
            <a:ext cx="4251127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N8N - 워크플로우 자동화 혁신</a:t>
            </a:r>
          </a:p>
        </p:txBody>
      </p:sp>
      <p:sp>
        <p:nvSpPr>
          <p:cNvPr id="4" name="Text 1"/>
          <p:cNvSpPr/>
          <p:nvPr/>
        </p:nvSpPr>
        <p:spPr>
          <a:xfrm>
            <a:off x="972195" y="2306821"/>
            <a:ext cx="165985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쉽다 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!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972195" y="2704639"/>
            <a:ext cx="5179223" cy="394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Drag &amp;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drop으로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,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ko-KR" alt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코드 한줄 없이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워크플로우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구축 가능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972195" y="3914623"/>
            <a:ext cx="165985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편하다 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!</a:t>
            </a:r>
            <a:endParaRPr lang="en-US" sz="24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72195" y="4356062"/>
            <a:ext cx="6363465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다양한 서비스 연동과 최신 AI 모델 연결로 강력한 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자동화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구현</a:t>
            </a:r>
            <a:endParaRPr lang="en-US" sz="16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56043" y="5463728"/>
            <a:ext cx="165985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무료이다 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!</a:t>
            </a:r>
            <a:endParaRPr lang="en-US" sz="24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56043" y="5869540"/>
            <a:ext cx="1024842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Self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Hosting으로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보안성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/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커스터마이징 가능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161" y="2116616"/>
            <a:ext cx="5673262" cy="4478891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43" y="6301921"/>
            <a:ext cx="1448002" cy="1457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5894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실습</a:t>
            </a: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 </a:t>
            </a:r>
            <a:r>
              <a:rPr lang="en-US" sz="4450" dirty="0" err="1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데모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8" y="17943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8" y="2644854"/>
            <a:ext cx="3592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데모 1: </a:t>
            </a:r>
            <a:r>
              <a:rPr 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Perplexity </a:t>
            </a: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실시간 검색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360774" y="3385294"/>
            <a:ext cx="3636407" cy="214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alt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실시간 검색도구로서의 활용</a:t>
            </a:r>
            <a:endParaRPr lang="en-US" sz="22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Space</a:t>
            </a:r>
            <a:r>
              <a:rPr lang="ko-KR" alt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를 만들어서 활용하기</a:t>
            </a:r>
            <a:endParaRPr lang="en-US" altLang="ko-KR" sz="22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  <a:p>
            <a:pPr>
              <a:lnSpc>
                <a:spcPct val="200000"/>
              </a:lnSpc>
            </a:pPr>
            <a:r>
              <a:rPr lang="ko-KR" alt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문제해결도구로서의 활용</a:t>
            </a:r>
            <a:endParaRPr lang="en-US" altLang="ko-KR" sz="22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  <a:p>
            <a:pPr>
              <a:lnSpc>
                <a:spcPct val="200000"/>
              </a:lnSpc>
            </a:pPr>
            <a:endParaRPr lang="en-US" sz="22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394" y="1634474"/>
            <a:ext cx="690737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99393" y="2361367"/>
            <a:ext cx="4133755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2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데모</a:t>
            </a: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 </a:t>
            </a:r>
            <a:r>
              <a:rPr 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2: </a:t>
            </a:r>
            <a:r>
              <a:rPr lang="en-US" altLang="ko-KR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Cursor</a:t>
            </a:r>
            <a:r>
              <a:rPr lang="ko-KR" alt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와 </a:t>
            </a:r>
            <a:r>
              <a:rPr lang="en-US" altLang="ko-KR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Claude Code</a:t>
            </a:r>
            <a:endParaRPr lang="en-US" sz="22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992262" y="3395958"/>
            <a:ext cx="4430316" cy="2350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</a:pPr>
            <a:r>
              <a:rPr lang="ko-KR" alt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단순한 코딩도구 이상의 의미</a:t>
            </a:r>
            <a:endParaRPr lang="en-US" altLang="ko-KR" sz="22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ko-KR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Rules</a:t>
            </a:r>
            <a:r>
              <a:rPr lang="ko-KR" alt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와 </a:t>
            </a:r>
            <a:r>
              <a:rPr lang="en-US" altLang="ko-KR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Code Base </a:t>
            </a:r>
            <a:r>
              <a:rPr lang="ko-KR" alt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셋팅</a:t>
            </a:r>
            <a:endParaRPr lang="en-US" altLang="ko-KR" sz="22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  <a:p>
            <a:pPr>
              <a:lnSpc>
                <a:spcPct val="200000"/>
              </a:lnSpc>
            </a:pPr>
            <a:r>
              <a:rPr lang="ko-KR" altLang="en-US" sz="22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장점 및 작동 방식 확인</a:t>
            </a:r>
            <a:endParaRPr lang="en-US" sz="22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301545" y="3377244"/>
            <a:ext cx="7182564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D6D6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en-US" altLang="ko-KR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Agent vs </a:t>
            </a:r>
            <a:r>
              <a:rPr lang="en-US" altLang="ko-KR" sz="2800" dirty="0" err="1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</a:t>
            </a:r>
            <a:r>
              <a:rPr lang="en-US" altLang="ko-KR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차이점 이해</a:t>
            </a:r>
          </a:p>
          <a:p>
            <a:pPr>
              <a:lnSpc>
                <a:spcPct val="200000"/>
              </a:lnSpc>
            </a:pPr>
            <a:r>
              <a:rPr lang="en-US" altLang="ko-KR" sz="2800" dirty="0" smtClean="0">
                <a:solidFill>
                  <a:srgbClr val="D6D6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800" dirty="0" smtClean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Perplexity, </a:t>
            </a:r>
            <a:r>
              <a:rPr lang="en-US" altLang="ko-KR" sz="2800" dirty="0" err="1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GenSpark</a:t>
            </a:r>
            <a:r>
              <a:rPr lang="en-US" altLang="ko-KR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최신 </a:t>
            </a:r>
            <a:r>
              <a:rPr lang="en-US" altLang="ko-KR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트렌드 파악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D6D6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바이브 </a:t>
            </a:r>
            <a: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코딩과 새로운 개발 패러다임 이해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D6D6D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실무 </a:t>
            </a:r>
            <a: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사례 및 도구 선택 기준 파악</a:t>
            </a: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ko-KR" altLang="en-US" sz="2800" dirty="0">
                <a:solidFill>
                  <a:srgbClr val="D8DEE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ko-KR" altLang="en-US" sz="2800" dirty="0">
              <a:solidFill>
                <a:srgbClr val="D8DEE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>
              <a:lnSpc>
                <a:spcPct val="200000"/>
              </a:lnSpc>
              <a:buNone/>
            </a:pPr>
            <a:endParaRPr lang="en-US" sz="2800" dirty="0"/>
          </a:p>
        </p:txBody>
      </p:sp>
      <p:sp>
        <p:nvSpPr>
          <p:cNvPr id="5" name="Text 0"/>
          <p:cNvSpPr/>
          <p:nvPr/>
        </p:nvSpPr>
        <p:spPr>
          <a:xfrm>
            <a:off x="781526" y="614482"/>
            <a:ext cx="7182564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Wrap up</a:t>
            </a:r>
            <a:endParaRPr lang="en-US" sz="4350" dirty="0"/>
          </a:p>
        </p:txBody>
      </p:sp>
      <p:sp>
        <p:nvSpPr>
          <p:cNvPr id="6" name="Text 0"/>
          <p:cNvSpPr/>
          <p:nvPr/>
        </p:nvSpPr>
        <p:spPr>
          <a:xfrm>
            <a:off x="1095018" y="2341805"/>
            <a:ext cx="10751608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ko-KR" altLang="en-US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어느정도 </a:t>
            </a:r>
            <a:r>
              <a:rPr lang="en-US" altLang="ko-KR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Agent</a:t>
            </a:r>
            <a:r>
              <a:rPr lang="ko-KR" altLang="en-US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에 대한 느낌이 오나요</a:t>
            </a:r>
            <a:r>
              <a:rPr lang="en-US" altLang="ko-KR" sz="36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802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AI Agent란 무엇인가?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"자율적으로 작업을 수행하는 AI 시스템"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목표 설정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2385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명확한 목적 의식을 가지고 작업 수행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662958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환경 인식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84238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주변 상황을 파악하는 능력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662958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행동 결정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949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자율적 판단으로 최적의 행동 선택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922526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학습 능력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9495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경험을 통해 지속적으로 개선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922526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7700"/>
            <a:ext cx="6867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ChatGPT vs AI Agent 비교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696641"/>
            <a:ext cx="1134070" cy="26335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923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ChatGPT (수동형)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41387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질문 → 답변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285607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사용자 의존적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54674" y="329826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일회성 상호작용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154674" y="374046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반응형 대화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40" y="4323100"/>
            <a:ext cx="1134070" cy="26335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664624" y="45499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AI Agent (능동형)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3664624" y="504033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목표 → 자동 실행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3664624" y="548253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자율적 동작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3664624" y="592472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지속적 모니터링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3664624" y="636692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능동적 작업 수행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2303740" y="72117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핵심 차이: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반응 vs 행동!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3285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/>
          </p:cNvPr>
          <p:cNvSpPr/>
          <p:nvPr/>
        </p:nvSpPr>
        <p:spPr>
          <a:xfrm>
            <a:off x="3657600" y="2502533"/>
            <a:ext cx="73152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hlinkClick r:id="rId2"/>
              </a:rPr>
              <a:t>AI Agent</a:t>
            </a:r>
            <a:r>
              <a:rPr lang="ko-KR" altLang="en-US" dirty="0" smtClean="0">
                <a:solidFill>
                  <a:schemeClr val="bg1"/>
                </a:solidFill>
                <a:hlinkClick r:id="rId2"/>
              </a:rPr>
              <a:t>에 대해 더 자세히 알아봅시다</a:t>
            </a:r>
            <a:r>
              <a:rPr lang="en-US" altLang="ko-KR" dirty="0" smtClean="0">
                <a:solidFill>
                  <a:schemeClr val="bg1"/>
                </a:solidFill>
                <a:hlinkClick r:id="rId2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36" y="3169982"/>
            <a:ext cx="5360328" cy="19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553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429" y="2508766"/>
            <a:ext cx="4677728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실무 활용 사례 1 - 고객센터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303770" y="3269218"/>
            <a:ext cx="22860" cy="4059079"/>
          </a:xfrm>
          <a:prstGeom prst="roundRect">
            <a:avLst>
              <a:gd name="adj" fmla="val 302107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659820" y="3442692"/>
            <a:ext cx="493276" cy="22860"/>
          </a:xfrm>
          <a:prstGeom prst="roundRect">
            <a:avLst>
              <a:gd name="adj" fmla="val 302107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7130236" y="3269218"/>
            <a:ext cx="369927" cy="3699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91851" y="3299996"/>
            <a:ext cx="246578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437698" y="3325654"/>
            <a:ext cx="205537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문의 접수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5429" y="3681055"/>
            <a:ext cx="5917644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다양한 채널을 통해 들어오는 고객 문의 자동 수집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477304" y="4429244"/>
            <a:ext cx="493276" cy="22860"/>
          </a:xfrm>
          <a:prstGeom prst="roundRect">
            <a:avLst>
              <a:gd name="adj" fmla="val 302107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7130236" y="4255770"/>
            <a:ext cx="369927" cy="3699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91851" y="4286548"/>
            <a:ext cx="246578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137327" y="4312206"/>
            <a:ext cx="205537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자동 분류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137327" y="4667607"/>
            <a:ext cx="5917644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AI가 문의 내용을 분석하여 적절한 카테고리로 분류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659820" y="5279588"/>
            <a:ext cx="493276" cy="22860"/>
          </a:xfrm>
          <a:prstGeom prst="roundRect">
            <a:avLst>
              <a:gd name="adj" fmla="val 302107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7130236" y="5106114"/>
            <a:ext cx="369927" cy="3699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91851" y="5136892"/>
            <a:ext cx="246578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4437698" y="5162550"/>
            <a:ext cx="205537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담당자 배정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75429" y="5517952"/>
            <a:ext cx="5917644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문의 성격에 따라 최적의 담당자에게 자동 배정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7477304" y="6129933"/>
            <a:ext cx="493276" cy="22860"/>
          </a:xfrm>
          <a:prstGeom prst="roundRect">
            <a:avLst>
              <a:gd name="adj" fmla="val 302107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7130236" y="5956459"/>
            <a:ext cx="369927" cy="3699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91851" y="5987236"/>
            <a:ext cx="246578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8137327" y="6012894"/>
            <a:ext cx="205537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답변 draft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137327" y="6368296"/>
            <a:ext cx="5917644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AI가 적절한 답변 초안을 작성하여 담당자 검토 후 발송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575429" y="7513201"/>
            <a:ext cx="1347954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효과:</a:t>
            </a: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응답 시간 24시간 → </a:t>
            </a:r>
            <a:r>
              <a:rPr lang="en-US" sz="12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00분</a:t>
            </a:r>
            <a:r>
              <a:rPr lang="en-US" sz="12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, </a:t>
            </a: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분류 </a:t>
            </a:r>
            <a:r>
              <a:rPr lang="en-US" sz="12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정확도</a:t>
            </a: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2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90%+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139896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089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실무 활용 사례 2 - 마케팅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트렌드 모니터링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360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실시간으로 관련 트렌드와 키워드를 분석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콘텐츠 생성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3360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브랜드 톤앤매너에 맞는 콘텐츠 자동 제작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95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SNS 발행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58617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최적의 시간에 맞춰 자동 게시 및 배포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914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성과 분석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0" y="5404723"/>
            <a:ext cx="46734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반응 데이터를 수집하여 다음 콘텐츠에 반영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0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482"/>
            <a:ext cx="7182564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실무 활용 사례 3 - </a:t>
            </a:r>
            <a:r>
              <a:rPr lang="en-US" sz="4350" dirty="0" err="1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업무</a:t>
            </a:r>
            <a:r>
              <a:rPr lang="en-US" sz="43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 </a:t>
            </a:r>
            <a:r>
              <a:rPr lang="en-US" sz="4350" dirty="0" err="1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자동화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" y="1647230"/>
            <a:ext cx="1116449" cy="13398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1218" y="1870472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이메일 확인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21218" y="2353270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모든 이메일을 자동으로 스캔하여 내용 파악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26" y="2987040"/>
            <a:ext cx="1116449" cy="13398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1218" y="3210282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중요도 분류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21218" y="3693081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우선순위에 따라 메일을 자동 분류하고 라벨링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26" y="4326850"/>
            <a:ext cx="1116449" cy="13398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1218" y="4550093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일정 조율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21218" y="5032891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회의와 약속을 AI가 자동으로 일정에 배치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" y="5666661"/>
            <a:ext cx="1116449" cy="13398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21218" y="5889903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보고서 작성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121218" y="6372701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데이터를 분석하여 자동으로 보고서 초안 작성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81526" y="7257693"/>
            <a:ext cx="758094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효과: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업무 </a:t>
            </a:r>
            <a:r>
              <a:rPr lang="en-US" sz="17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효율성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향상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, 직장인 평균 하루 2시간 절약!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5663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79469" y="3054429"/>
            <a:ext cx="872672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좀 더</a:t>
            </a:r>
            <a:r>
              <a:rPr lang="en-US" altLang="ko-KR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, </a:t>
            </a: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현실에 와닿는 </a:t>
            </a:r>
            <a:endParaRPr lang="en-US" altLang="ko-KR" sz="4450" dirty="0" smtClean="0">
              <a:solidFill>
                <a:srgbClr val="F2F2F3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anose="00000400000000000000" pitchFamily="2" charset="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Agent </a:t>
            </a: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사례는 무엇이 있을까요</a:t>
            </a:r>
            <a:r>
              <a:rPr lang="en-US" altLang="ko-KR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anose="00000400000000000000" pitchFamily="2" charset="0"/>
              </a:rPr>
              <a:t>?</a:t>
            </a:r>
            <a:endParaRPr lang="en-US" sz="4450" dirty="0">
              <a:latin typeface="나눔스퀘어" panose="020B0600000101010101" pitchFamily="50" charset="-127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445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832</Words>
  <Application>Microsoft Office PowerPoint</Application>
  <PresentationFormat>Custom</PresentationFormat>
  <Paragraphs>195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Roboto Light</vt:lpstr>
      <vt:lpstr>Arial</vt:lpstr>
      <vt:lpstr>맑은 고딕</vt:lpstr>
      <vt:lpstr>Poppins Light</vt:lpstr>
      <vt:lpstr>Wingdings</vt:lpstr>
      <vt:lpstr>나눔스퀘어</vt:lpstr>
      <vt:lpstr>Calibri</vt:lpstr>
      <vt:lpstr>Spoqa Han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David Jeong</cp:lastModifiedBy>
  <cp:revision>23</cp:revision>
  <dcterms:created xsi:type="dcterms:W3CDTF">2025-06-24T13:20:34Z</dcterms:created>
  <dcterms:modified xsi:type="dcterms:W3CDTF">2025-07-03T14:17:43Z</dcterms:modified>
</cp:coreProperties>
</file>